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0"/>
  </p:notesMasterIdLst>
  <p:handoutMasterIdLst>
    <p:handoutMasterId r:id="rId21"/>
  </p:handoutMasterIdLst>
  <p:sldIdLst>
    <p:sldId id="286" r:id="rId2"/>
    <p:sldId id="309" r:id="rId3"/>
    <p:sldId id="287" r:id="rId4"/>
    <p:sldId id="291" r:id="rId5"/>
    <p:sldId id="297" r:id="rId6"/>
    <p:sldId id="288" r:id="rId7"/>
    <p:sldId id="289" r:id="rId8"/>
    <p:sldId id="311" r:id="rId9"/>
    <p:sldId id="293" r:id="rId10"/>
    <p:sldId id="308" r:id="rId11"/>
    <p:sldId id="298" r:id="rId12"/>
    <p:sldId id="310" r:id="rId13"/>
    <p:sldId id="295" r:id="rId14"/>
    <p:sldId id="305" r:id="rId15"/>
    <p:sldId id="306" r:id="rId16"/>
    <p:sldId id="312" r:id="rId17"/>
    <p:sldId id="304" r:id="rId18"/>
    <p:sldId id="307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9" orient="horz" pos="667" userDrawn="1">
          <p15:clr>
            <a:srgbClr val="A4A3A4"/>
          </p15:clr>
        </p15:guide>
        <p15:guide id="10" orient="horz" pos="2935" userDrawn="1">
          <p15:clr>
            <a:srgbClr val="A4A3A4"/>
          </p15:clr>
        </p15:guide>
        <p15:guide id="11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E20C"/>
    <a:srgbClr val="DFFDDF"/>
    <a:srgbClr val="F5FFF5"/>
    <a:srgbClr val="056905"/>
    <a:srgbClr val="96FA96"/>
    <a:srgbClr val="D7FDD7"/>
    <a:srgbClr val="50F650"/>
    <a:srgbClr val="F4FEF4"/>
    <a:srgbClr val="E4FEE4"/>
    <a:srgbClr val="0ABE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594" autoAdjust="0"/>
  </p:normalViewPr>
  <p:slideViewPr>
    <p:cSldViewPr snapToGrid="0" showGuides="1">
      <p:cViewPr>
        <p:scale>
          <a:sx n="125" d="100"/>
          <a:sy n="125" d="100"/>
        </p:scale>
        <p:origin x="408" y="-466"/>
      </p:cViewPr>
      <p:guideLst>
        <p:guide pos="2880"/>
        <p:guide pos="249"/>
        <p:guide pos="5511"/>
        <p:guide orient="horz" pos="667"/>
        <p:guide orient="horz" pos="2935"/>
        <p:guide orient="horz"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2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AC4F3-9B9F-41CA-BFFD-303059E6AF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CA1B-14A5-4858-BED4-3EAA93D4C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4612-7707-4981-9C4E-9CB60C5A0A89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09CE-7A7B-471C-A3CD-41847BF815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/>
              <a:t>Funny story about missed veins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4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How did we partition the data? Nice diagram here.</a:t>
            </a:r>
          </a:p>
          <a:p>
            <a:pPr algn="ctr"/>
            <a:r>
              <a:rPr lang="en-ZA" sz="900" dirty="0"/>
              <a:t>Need training and testing data 70/30</a:t>
            </a:r>
          </a:p>
          <a:p>
            <a:pPr algn="ctr"/>
            <a:endParaRPr lang="en-ZA" sz="1000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73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ZA" sz="900" dirty="0"/>
          </a:p>
          <a:p>
            <a:pPr algn="ctr"/>
            <a:endParaRPr lang="en-ZA" sz="900" dirty="0"/>
          </a:p>
          <a:p>
            <a:pPr algn="ctr"/>
            <a:r>
              <a:rPr lang="en-ZA" sz="900" dirty="0"/>
              <a:t>What does our CNN look like?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Flow diagram of the CNN. Explain what is it in greater detail and reiterate importance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487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These are the results. 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94% accuracy with the annotated testing data in water.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Really clean image, so not practical. How about a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978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l">
              <a:buFontTx/>
              <a:buChar char="-"/>
            </a:pPr>
            <a:r>
              <a:rPr lang="en-ZA" sz="900" dirty="0"/>
              <a:t>Created a new data set with speckling and noise.</a:t>
            </a:r>
          </a:p>
          <a:p>
            <a:pPr marL="571500" indent="-571500" algn="l">
              <a:buFontTx/>
              <a:buChar char="-"/>
            </a:pPr>
            <a:r>
              <a:rPr lang="en-ZA" sz="900" dirty="0"/>
              <a:t>How did it perform?</a:t>
            </a:r>
          </a:p>
          <a:p>
            <a:pPr marL="571500" indent="-571500" algn="l">
              <a:buFontTx/>
              <a:buChar char="-"/>
            </a:pPr>
            <a:r>
              <a:rPr lang="en-ZA" sz="900" dirty="0"/>
              <a:t>One step further, let’s use a real phantom?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04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Used the trained data to identify the needle in a phantom. How did it do?</a:t>
            </a:r>
          </a:p>
          <a:p>
            <a:pPr algn="ctr"/>
            <a:r>
              <a:rPr lang="en-ZA" sz="900" dirty="0"/>
              <a:t>Here are some pictures of our phantom and the results </a:t>
            </a:r>
          </a:p>
          <a:p>
            <a:pPr marL="571500" indent="-571500" algn="ctr">
              <a:buFontTx/>
              <a:buChar char="-"/>
            </a:pPr>
            <a:endParaRPr lang="en-ZA" sz="900" dirty="0"/>
          </a:p>
          <a:p>
            <a:pPr marL="571500" indent="-571500" algn="ctr">
              <a:buFontTx/>
              <a:buChar char="-"/>
            </a:pPr>
            <a:r>
              <a:rPr lang="en-ZA" sz="900" dirty="0"/>
              <a:t>Used a phantom silicon model. Placed a needle in the model and performed the same type of scan.</a:t>
            </a:r>
          </a:p>
          <a:p>
            <a:pPr marL="571500" indent="-571500" algn="ctr">
              <a:buFontTx/>
              <a:buChar char="-"/>
            </a:pPr>
            <a:r>
              <a:rPr lang="en-ZA" sz="900" dirty="0"/>
              <a:t>Results?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45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 smtClean="0"/>
              <a:t>How can we make this project better?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Larger dataset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Larger ultrasound probe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Augmenting our training technique (as shown in this paper)</a:t>
            </a:r>
          </a:p>
          <a:p>
            <a:pPr marL="571500" indent="-571500" algn="ctr">
              <a:buFontTx/>
              <a:buChar char="-"/>
            </a:pPr>
            <a:r>
              <a:rPr lang="en-ZA" sz="900" dirty="0" smtClean="0"/>
              <a:t>Real-time image processing.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5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Important practical applications of ultrasound that could be more serious than drawing blood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Central venous injection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Parathyroid Injection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8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/>
              <a:t>This is why we chose Ultrasound – To improve guidance – Show murky image of ultrasound</a:t>
            </a:r>
            <a:r>
              <a:rPr lang="en-ZA" sz="900" baseline="0" dirty="0"/>
              <a:t> – Important structures</a:t>
            </a:r>
            <a:endParaRPr lang="en-ZA" sz="900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347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Not just a hunch. We know that research interest exists as is evident from the following papers: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/>
              <a:t>Paper 1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/>
              <a:t>Paper 2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ZA" sz="900" dirty="0"/>
              <a:t>Interesting result 3 etc. etc.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What are the main benefits of Ultrasound?</a:t>
            </a:r>
          </a:p>
          <a:p>
            <a:pPr algn="ctr"/>
            <a:r>
              <a:rPr lang="en-ZA" sz="900" dirty="0"/>
              <a:t>- Fast, inexpensive, universal,</a:t>
            </a:r>
            <a:r>
              <a:rPr lang="en-ZA" sz="900" baseline="0" dirty="0"/>
              <a:t> can be used for pre-natal scanning</a:t>
            </a:r>
            <a:endParaRPr lang="en-ZA" sz="900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4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But why US? Tracking is better with a sensor no?</a:t>
            </a:r>
          </a:p>
          <a:p>
            <a:pPr algn="ctr"/>
            <a:endParaRPr lang="en-ZA" sz="900" dirty="0"/>
          </a:p>
          <a:p>
            <a:pPr algn="ctr"/>
            <a:r>
              <a:rPr lang="en-ZA" sz="900" dirty="0"/>
              <a:t>Not if you want to keep the surgical workflow the same. </a:t>
            </a:r>
            <a:r>
              <a:rPr lang="en-ZA" sz="900" i="1" dirty="0"/>
              <a:t>Perceptual docking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0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73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We need some data, of course. This is how we collected it.</a:t>
            </a:r>
          </a:p>
          <a:p>
            <a:pPr algn="ctr"/>
            <a:r>
              <a:rPr lang="en-ZA" sz="900" dirty="0"/>
              <a:t>- Show video of data collection (muted) or pictures of testing with US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28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sz="900" dirty="0"/>
              <a:t>What did we do with the data?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Placed it in a CNN. WHY?</a:t>
            </a:r>
          </a:p>
          <a:p>
            <a:pPr algn="ctr"/>
            <a:r>
              <a:rPr lang="en-ZA" sz="900" dirty="0"/>
              <a:t>Because we want this solution to be practical, valuable. CNN can be trained, and can identify new test data cases.</a:t>
            </a:r>
          </a:p>
          <a:p>
            <a:pPr algn="ctr"/>
            <a:endParaRPr lang="en-ZA" sz="900" dirty="0"/>
          </a:p>
          <a:p>
            <a:pPr algn="ctr"/>
            <a:r>
              <a:rPr lang="en-ZA" sz="900" dirty="0"/>
              <a:t>What does our CNN look like?</a:t>
            </a:r>
          </a:p>
          <a:p>
            <a:pPr marL="685800" indent="-685800" algn="ctr">
              <a:buFontTx/>
              <a:buChar char="-"/>
            </a:pPr>
            <a:r>
              <a:rPr lang="en-ZA" sz="900" dirty="0"/>
              <a:t>Flow diagram of the CNN. Explain what is it in greater detail and reiterate importance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B09CE-7A7B-471C-A3CD-41847BF815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91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2862889" cy="51435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591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826334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14936" y="1713543"/>
            <a:ext cx="1493146" cy="149314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3" hasCustomPrompt="1"/>
          </p:nvPr>
        </p:nvSpPr>
        <p:spPr>
          <a:xfrm>
            <a:off x="746059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39048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439048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50443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450443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427654" y="340220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7427651" y="1558164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734664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49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83893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6723270" y="3577866"/>
            <a:ext cx="1674671" cy="320839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 algn="ctr">
              <a:defRPr lang="en-US" sz="1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Insert name here</a:t>
            </a:r>
          </a:p>
        </p:txBody>
      </p:sp>
      <p:sp>
        <p:nvSpPr>
          <p:cNvPr id="51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6372499" y="3946322"/>
            <a:ext cx="2376214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1395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92718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50526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93178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1986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62513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4531" y="2078348"/>
            <a:ext cx="995378" cy="995378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 brief guide to </a:t>
            </a:r>
            <a:r>
              <a:rPr lang="en-GB" b="1"/>
              <a:t>Postgraduate Study</a:t>
            </a:r>
            <a:endParaRPr lang="en-GB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7480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7480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332147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332147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766814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766814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201481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01481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636148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636148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8070816" y="3286060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070816" y="1858029"/>
            <a:ext cx="178682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395989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6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835257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27" hasCustomPrompt="1"/>
          </p:nvPr>
        </p:nvSpPr>
        <p:spPr>
          <a:xfrm>
            <a:off x="3274525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470459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9258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251" y="3610224"/>
            <a:ext cx="1172462" cy="786016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spcAft>
                <a:spcPts val="400"/>
              </a:spcAft>
              <a:defRPr sz="105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5775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461937" y="847726"/>
            <a:ext cx="5286776" cy="2471508"/>
          </a:xfrm>
        </p:spPr>
        <p:txBody>
          <a:bodyPr anchor="b">
            <a:noAutofit/>
          </a:bodyPr>
          <a:lstStyle>
            <a:lvl1pPr>
              <a:defRPr sz="54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586916" y="3594604"/>
            <a:ext cx="4306134" cy="382401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3586916" y="3594604"/>
            <a:ext cx="4306134" cy="38240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52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r="44939"/>
          <a:stretch/>
        </p:blipFill>
        <p:spPr>
          <a:xfrm>
            <a:off x="0" y="0"/>
            <a:ext cx="2862888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399258"/>
            <a:ext cx="1701559" cy="460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" r="24602" b="10292"/>
          <a:stretch/>
        </p:blipFill>
        <p:spPr>
          <a:xfrm flipH="1">
            <a:off x="3586915" y="3402518"/>
            <a:ext cx="4306134" cy="1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9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95288" y="1910673"/>
            <a:ext cx="4284937" cy="613227"/>
          </a:xfrm>
          <a:solidFill>
            <a:srgbClr val="003E74"/>
          </a:solidFill>
        </p:spPr>
        <p:txBody>
          <a:bodyPr vert="horz" wrap="none" lIns="72000" tIns="72000" rIns="72000" bIns="72000" rtlCol="0" anchor="ctr">
            <a:spAutoFit/>
          </a:bodyPr>
          <a:lstStyle>
            <a:lvl1pPr>
              <a:defRPr lang="en-US" sz="3200" b="1" cap="all" spc="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>
              <a:lnSpc>
                <a:spcPct val="95000"/>
              </a:lnSpc>
              <a:spcBef>
                <a:spcPct val="0"/>
              </a:spcBef>
            </a:pPr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77966" y="1210989"/>
            <a:ext cx="2989805" cy="2989805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7862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</a:t>
            </a:r>
            <a:r>
              <a:rPr lang="en-GB" dirty="0"/>
              <a:t> </a:t>
            </a:r>
            <a:r>
              <a:rPr lang="en-GB" b="1" dirty="0"/>
              <a:t>Study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871788" y="2699173"/>
            <a:ext cx="2275945" cy="1885345"/>
          </a:xfrm>
        </p:spPr>
        <p:txBody>
          <a:bodyPr wrap="none">
            <a:noAutofit/>
          </a:bodyPr>
          <a:lstStyle>
            <a:lvl1pPr>
              <a:lnSpc>
                <a:spcPct val="85000"/>
              </a:lnSpc>
              <a:spcBef>
                <a:spcPts val="1400"/>
              </a:spcBef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1221649"/>
            <a:ext cx="4284937" cy="613227"/>
          </a:xfrm>
          <a:solidFill>
            <a:srgbClr val="003E74"/>
          </a:solidFill>
        </p:spPr>
        <p:txBody>
          <a:bodyPr wrap="none" lIns="72000" tIns="72000" rIns="72000" bIns="72000" rtlCol="0" anchor="ctr">
            <a:spAutoFit/>
          </a:bodyPr>
          <a:lstStyle>
            <a:lvl1pPr>
              <a:defRPr lang="en-GB" sz="3200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 dirty="0"/>
              <a:t>Click to edit TEXT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739916" y="4549089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739916" y="859071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94542" y="842963"/>
            <a:ext cx="219821" cy="219821"/>
            <a:chOff x="394542" y="842963"/>
            <a:chExt cx="219821" cy="219821"/>
          </a:xfrm>
        </p:grpSpPr>
        <p:sp>
          <p:nvSpPr>
            <p:cNvPr id="19" name="Oval 18"/>
            <p:cNvSpPr/>
            <p:nvPr/>
          </p:nvSpPr>
          <p:spPr>
            <a:xfrm>
              <a:off x="394542" y="842963"/>
              <a:ext cx="219821" cy="219821"/>
            </a:xfrm>
            <a:prstGeom prst="ellipse">
              <a:avLst/>
            </a:prstGeom>
            <a:solidFill>
              <a:srgbClr val="006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4452" y="888259"/>
              <a:ext cx="0" cy="129228"/>
            </a:xfrm>
            <a:prstGeom prst="straightConnector1">
              <a:avLst/>
            </a:prstGeom>
            <a:solidFill>
              <a:srgbClr val="006EAF"/>
            </a:solidFill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41648" r="51620" b="-2"/>
          <a:stretch/>
        </p:blipFill>
        <p:spPr>
          <a:xfrm rot="16200000" flipH="1">
            <a:off x="6692448" y="2321977"/>
            <a:ext cx="4773529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8457993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1774333"/>
            <a:ext cx="4169448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91097" y="2232659"/>
            <a:ext cx="4169448" cy="24250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719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4254" y="1691807"/>
            <a:ext cx="4156291" cy="411162"/>
          </a:xfrm>
        </p:spPr>
        <p:txBody>
          <a:bodyPr/>
          <a:lstStyle>
            <a:lvl1pPr>
              <a:defRPr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504437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249007" y="1774333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35371" y="151182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263513" y="4346134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8" y="1774333"/>
            <a:ext cx="4713081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4713081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06781" y="1058863"/>
            <a:ext cx="3241931" cy="3241931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94794" y="710340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08865" y="4645053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456879" y="2063158"/>
            <a:ext cx="2227542" cy="222754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0719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795105" y="1774333"/>
            <a:ext cx="2953607" cy="2883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3243" y="1800645"/>
            <a:ext cx="265905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471385" y="4634959"/>
            <a:ext cx="237763" cy="0"/>
          </a:xfrm>
          <a:prstGeom prst="line">
            <a:avLst/>
          </a:prstGeom>
          <a:ln w="4127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8" r="7924" b="-2"/>
          <a:stretch/>
        </p:blipFill>
        <p:spPr>
          <a:xfrm flipH="1">
            <a:off x="-2" y="4773529"/>
            <a:ext cx="9144001" cy="12957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902168"/>
            <a:ext cx="9144000" cy="241330"/>
          </a:xfrm>
          <a:prstGeom prst="rect">
            <a:avLst/>
          </a:prstGeom>
          <a:solidFill>
            <a:srgbClr val="006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0719" y="922943"/>
            <a:ext cx="8457993" cy="741760"/>
          </a:xfrm>
          <a:prstGeom prst="rect">
            <a:avLst/>
          </a:prstGeom>
        </p:spPr>
        <p:txBody>
          <a:bodyPr vert="horz" lIns="90000" tIns="90000" rIns="90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719" y="1774333"/>
            <a:ext cx="8457993" cy="2883392"/>
          </a:xfrm>
          <a:prstGeom prst="rect">
            <a:avLst/>
          </a:prstGeom>
        </p:spPr>
        <p:txBody>
          <a:bodyPr vert="horz" lIns="90000" tIns="90000" rIns="90000" bIns="90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9" y="4902168"/>
            <a:ext cx="8457994" cy="241332"/>
          </a:xfrm>
          <a:prstGeom prst="rect">
            <a:avLst/>
          </a:prstGeom>
        </p:spPr>
        <p:txBody>
          <a:bodyPr vert="horz" lIns="90000" tIns="90000" rIns="90000" bIns="90000" rtlCol="0" anchor="ctr"/>
          <a:lstStyle>
            <a:lvl1pPr algn="l">
              <a:defRPr sz="6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brief guide to </a:t>
            </a:r>
            <a:r>
              <a:rPr lang="en-GB" b="1" dirty="0"/>
              <a:t>Postgraduate Study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" b="57626"/>
          <a:stretch/>
        </p:blipFill>
        <p:spPr>
          <a:xfrm>
            <a:off x="397669" y="406401"/>
            <a:ext cx="1088775" cy="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89" r:id="rId2"/>
    <p:sldLayoutId id="2147483705" r:id="rId3"/>
    <p:sldLayoutId id="2147483712" r:id="rId4"/>
    <p:sldLayoutId id="2147483718" r:id="rId5"/>
    <p:sldLayoutId id="2147483719" r:id="rId6"/>
    <p:sldLayoutId id="2147483721" r:id="rId7"/>
    <p:sldLayoutId id="2147483722" r:id="rId8"/>
    <p:sldLayoutId id="2147483720" r:id="rId9"/>
    <p:sldLayoutId id="2147483703" r:id="rId10"/>
    <p:sldLayoutId id="2147483723" r:id="rId11"/>
    <p:sldLayoutId id="214748371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bsaraSansHeadOT-Bold" panose="02000503060000020004" pitchFamily="50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249" userDrawn="1">
          <p15:clr>
            <a:srgbClr val="5ACBF0"/>
          </p15:clr>
        </p15:guide>
        <p15:guide id="4" pos="5511" userDrawn="1">
          <p15:clr>
            <a:srgbClr val="5ACBF0"/>
          </p15:clr>
        </p15:guide>
        <p15:guide id="5" orient="horz" pos="667" userDrawn="1">
          <p15:clr>
            <a:srgbClr val="5ACBF0"/>
          </p15:clr>
        </p15:guide>
        <p15:guide id="6" orient="horz" pos="2981" userDrawn="1">
          <p15:clr>
            <a:srgbClr val="5ACBF0"/>
          </p15:clr>
        </p15:guide>
        <p15:guide id="7" orient="horz" pos="259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33.emf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7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05200" y="3260782"/>
            <a:ext cx="4642686" cy="382401"/>
          </a:xfrm>
          <a:solidFill>
            <a:schemeClr val="accent2"/>
          </a:solidFill>
        </p:spPr>
        <p:txBody>
          <a:bodyPr/>
          <a:lstStyle/>
          <a:p>
            <a:r>
              <a:rPr lang="en-GB" b="1" dirty="0"/>
              <a:t>The Hamlyn Centre Winter School 2018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505201" y="3643183"/>
            <a:ext cx="4642686" cy="3824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0000" tIns="90000" rIns="90000" bIns="90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2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bsaraSansHeadOT-Bold" panose="02000503060000020004" pitchFamily="50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GROUP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47" y="0"/>
            <a:ext cx="1256103" cy="1254452"/>
          </a:xfrm>
          <a:prstGeom prst="rect">
            <a:avLst/>
          </a:prstGeom>
        </p:spPr>
      </p:pic>
      <p:pic>
        <p:nvPicPr>
          <p:cNvPr id="7" name="Picture 6" descr="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6" b="27536"/>
          <a:stretch/>
        </p:blipFill>
        <p:spPr bwMode="auto">
          <a:xfrm>
            <a:off x="4095750" y="51916"/>
            <a:ext cx="5048250" cy="115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5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1534625" y="143678"/>
            <a:ext cx="5963563" cy="2526853"/>
          </a:xfrm>
          <a:custGeom>
            <a:avLst/>
            <a:gdLst>
              <a:gd name="connsiteX0" fmla="*/ 803986 w 4890661"/>
              <a:gd name="connsiteY0" fmla="*/ 227439 h 2994835"/>
              <a:gd name="connsiteX1" fmla="*/ 2020842 w 4890661"/>
              <a:gd name="connsiteY1" fmla="*/ 2356 h 2994835"/>
              <a:gd name="connsiteX2" fmla="*/ 3195494 w 4890661"/>
              <a:gd name="connsiteY2" fmla="*/ 375150 h 2994835"/>
              <a:gd name="connsiteX3" fmla="*/ 4074725 w 4890661"/>
              <a:gd name="connsiteY3" fmla="*/ 417353 h 2994835"/>
              <a:gd name="connsiteX4" fmla="*/ 4890651 w 4890661"/>
              <a:gd name="connsiteY4" fmla="*/ 1373956 h 2994835"/>
              <a:gd name="connsiteX5" fmla="*/ 4088792 w 4890661"/>
              <a:gd name="connsiteY5" fmla="*/ 2738522 h 2994835"/>
              <a:gd name="connsiteX6" fmla="*/ 2323297 w 4890661"/>
              <a:gd name="connsiteY6" fmla="*/ 2450135 h 2994835"/>
              <a:gd name="connsiteX7" fmla="*/ 480429 w 4890661"/>
              <a:gd name="connsiteY7" fmla="*/ 2984707 h 2994835"/>
              <a:gd name="connsiteX8" fmla="*/ 2128 w 4890661"/>
              <a:gd name="connsiteY8" fmla="*/ 1887427 h 2994835"/>
              <a:gd name="connsiteX9" fmla="*/ 325685 w 4890661"/>
              <a:gd name="connsiteY9" fmla="*/ 452522 h 2994835"/>
              <a:gd name="connsiteX10" fmla="*/ 803986 w 4890661"/>
              <a:gd name="connsiteY10" fmla="*/ 227439 h 2994835"/>
              <a:gd name="connsiteX0" fmla="*/ 332119 w 4897095"/>
              <a:gd name="connsiteY0" fmla="*/ 450550 h 2992863"/>
              <a:gd name="connsiteX1" fmla="*/ 2027276 w 4897095"/>
              <a:gd name="connsiteY1" fmla="*/ 384 h 2992863"/>
              <a:gd name="connsiteX2" fmla="*/ 3201928 w 4897095"/>
              <a:gd name="connsiteY2" fmla="*/ 373178 h 2992863"/>
              <a:gd name="connsiteX3" fmla="*/ 4081159 w 4897095"/>
              <a:gd name="connsiteY3" fmla="*/ 415381 h 2992863"/>
              <a:gd name="connsiteX4" fmla="*/ 4897085 w 4897095"/>
              <a:gd name="connsiteY4" fmla="*/ 1371984 h 2992863"/>
              <a:gd name="connsiteX5" fmla="*/ 4095226 w 4897095"/>
              <a:gd name="connsiteY5" fmla="*/ 2736550 h 2992863"/>
              <a:gd name="connsiteX6" fmla="*/ 2329731 w 4897095"/>
              <a:gd name="connsiteY6" fmla="*/ 2448163 h 2992863"/>
              <a:gd name="connsiteX7" fmla="*/ 486863 w 4897095"/>
              <a:gd name="connsiteY7" fmla="*/ 2982735 h 2992863"/>
              <a:gd name="connsiteX8" fmla="*/ 8562 w 4897095"/>
              <a:gd name="connsiteY8" fmla="*/ 1885455 h 2992863"/>
              <a:gd name="connsiteX9" fmla="*/ 332119 w 4897095"/>
              <a:gd name="connsiteY9" fmla="*/ 450550 h 2992863"/>
              <a:gd name="connsiteX0" fmla="*/ 332119 w 4897606"/>
              <a:gd name="connsiteY0" fmla="*/ 450538 h 2992851"/>
              <a:gd name="connsiteX1" fmla="*/ 2027276 w 4897606"/>
              <a:gd name="connsiteY1" fmla="*/ 372 h 2992851"/>
              <a:gd name="connsiteX2" fmla="*/ 3201928 w 4897606"/>
              <a:gd name="connsiteY2" fmla="*/ 373166 h 2992851"/>
              <a:gd name="connsiteX3" fmla="*/ 4200735 w 4897606"/>
              <a:gd name="connsiteY3" fmla="*/ 352065 h 2992851"/>
              <a:gd name="connsiteX4" fmla="*/ 4897085 w 4897606"/>
              <a:gd name="connsiteY4" fmla="*/ 1371972 h 2992851"/>
              <a:gd name="connsiteX5" fmla="*/ 4095226 w 4897606"/>
              <a:gd name="connsiteY5" fmla="*/ 2736538 h 2992851"/>
              <a:gd name="connsiteX6" fmla="*/ 2329731 w 4897606"/>
              <a:gd name="connsiteY6" fmla="*/ 2448151 h 2992851"/>
              <a:gd name="connsiteX7" fmla="*/ 486863 w 4897606"/>
              <a:gd name="connsiteY7" fmla="*/ 2982723 h 2992851"/>
              <a:gd name="connsiteX8" fmla="*/ 8562 w 4897606"/>
              <a:gd name="connsiteY8" fmla="*/ 1885443 h 2992851"/>
              <a:gd name="connsiteX9" fmla="*/ 332119 w 4897606"/>
              <a:gd name="connsiteY9" fmla="*/ 450538 h 2992851"/>
              <a:gd name="connsiteX0" fmla="*/ 332119 w 4897599"/>
              <a:gd name="connsiteY0" fmla="*/ 464620 h 3006933"/>
              <a:gd name="connsiteX1" fmla="*/ 2027276 w 4897599"/>
              <a:gd name="connsiteY1" fmla="*/ 14454 h 3006933"/>
              <a:gd name="connsiteX2" fmla="*/ 3237098 w 4897599"/>
              <a:gd name="connsiteY2" fmla="*/ 134030 h 3006933"/>
              <a:gd name="connsiteX3" fmla="*/ 4200735 w 4897599"/>
              <a:gd name="connsiteY3" fmla="*/ 366147 h 3006933"/>
              <a:gd name="connsiteX4" fmla="*/ 4897085 w 4897599"/>
              <a:gd name="connsiteY4" fmla="*/ 1386054 h 3006933"/>
              <a:gd name="connsiteX5" fmla="*/ 4095226 w 4897599"/>
              <a:gd name="connsiteY5" fmla="*/ 2750620 h 3006933"/>
              <a:gd name="connsiteX6" fmla="*/ 2329731 w 4897599"/>
              <a:gd name="connsiteY6" fmla="*/ 2462233 h 3006933"/>
              <a:gd name="connsiteX7" fmla="*/ 486863 w 4897599"/>
              <a:gd name="connsiteY7" fmla="*/ 2996805 h 3006933"/>
              <a:gd name="connsiteX8" fmla="*/ 8562 w 4897599"/>
              <a:gd name="connsiteY8" fmla="*/ 1899525 h 3006933"/>
              <a:gd name="connsiteX9" fmla="*/ 332119 w 4897599"/>
              <a:gd name="connsiteY9" fmla="*/ 464620 h 3006933"/>
              <a:gd name="connsiteX0" fmla="*/ 332119 w 4898001"/>
              <a:gd name="connsiteY0" fmla="*/ 451472 h 2993785"/>
              <a:gd name="connsiteX1" fmla="*/ 2027276 w 4898001"/>
              <a:gd name="connsiteY1" fmla="*/ 1306 h 2993785"/>
              <a:gd name="connsiteX2" fmla="*/ 4200735 w 4898001"/>
              <a:gd name="connsiteY2" fmla="*/ 352999 h 2993785"/>
              <a:gd name="connsiteX3" fmla="*/ 4897085 w 4898001"/>
              <a:gd name="connsiteY3" fmla="*/ 1372906 h 2993785"/>
              <a:gd name="connsiteX4" fmla="*/ 4095226 w 4898001"/>
              <a:gd name="connsiteY4" fmla="*/ 2737472 h 2993785"/>
              <a:gd name="connsiteX5" fmla="*/ 2329731 w 4898001"/>
              <a:gd name="connsiteY5" fmla="*/ 2449085 h 2993785"/>
              <a:gd name="connsiteX6" fmla="*/ 486863 w 4898001"/>
              <a:gd name="connsiteY6" fmla="*/ 2983657 h 2993785"/>
              <a:gd name="connsiteX7" fmla="*/ 8562 w 4898001"/>
              <a:gd name="connsiteY7" fmla="*/ 1886377 h 2993785"/>
              <a:gd name="connsiteX8" fmla="*/ 332119 w 4898001"/>
              <a:gd name="connsiteY8" fmla="*/ 451472 h 2993785"/>
              <a:gd name="connsiteX0" fmla="*/ 332119 w 4898001"/>
              <a:gd name="connsiteY0" fmla="*/ 451472 h 3128049"/>
              <a:gd name="connsiteX1" fmla="*/ 2027276 w 4898001"/>
              <a:gd name="connsiteY1" fmla="*/ 1306 h 3128049"/>
              <a:gd name="connsiteX2" fmla="*/ 4200735 w 4898001"/>
              <a:gd name="connsiteY2" fmla="*/ 352999 h 3128049"/>
              <a:gd name="connsiteX3" fmla="*/ 4897085 w 4898001"/>
              <a:gd name="connsiteY3" fmla="*/ 1372906 h 3128049"/>
              <a:gd name="connsiteX4" fmla="*/ 4095226 w 4898001"/>
              <a:gd name="connsiteY4" fmla="*/ 2737472 h 3128049"/>
              <a:gd name="connsiteX5" fmla="*/ 2336765 w 4898001"/>
              <a:gd name="connsiteY5" fmla="*/ 3089165 h 3128049"/>
              <a:gd name="connsiteX6" fmla="*/ 486863 w 4898001"/>
              <a:gd name="connsiteY6" fmla="*/ 2983657 h 3128049"/>
              <a:gd name="connsiteX7" fmla="*/ 8562 w 4898001"/>
              <a:gd name="connsiteY7" fmla="*/ 1886377 h 3128049"/>
              <a:gd name="connsiteX8" fmla="*/ 332119 w 4898001"/>
              <a:gd name="connsiteY8" fmla="*/ 451472 h 3128049"/>
              <a:gd name="connsiteX0" fmla="*/ 332119 w 4987679"/>
              <a:gd name="connsiteY0" fmla="*/ 492581 h 3169158"/>
              <a:gd name="connsiteX1" fmla="*/ 2027276 w 4987679"/>
              <a:gd name="connsiteY1" fmla="*/ 42415 h 3169158"/>
              <a:gd name="connsiteX2" fmla="*/ 4897085 w 4987679"/>
              <a:gd name="connsiteY2" fmla="*/ 1414015 h 3169158"/>
              <a:gd name="connsiteX3" fmla="*/ 4095226 w 4987679"/>
              <a:gd name="connsiteY3" fmla="*/ 2778581 h 3169158"/>
              <a:gd name="connsiteX4" fmla="*/ 2336765 w 4987679"/>
              <a:gd name="connsiteY4" fmla="*/ 3130274 h 3169158"/>
              <a:gd name="connsiteX5" fmla="*/ 486863 w 4987679"/>
              <a:gd name="connsiteY5" fmla="*/ 3024766 h 3169158"/>
              <a:gd name="connsiteX6" fmla="*/ 8562 w 4987679"/>
              <a:gd name="connsiteY6" fmla="*/ 1927486 h 3169158"/>
              <a:gd name="connsiteX7" fmla="*/ 332119 w 4987679"/>
              <a:gd name="connsiteY7" fmla="*/ 492581 h 3169158"/>
              <a:gd name="connsiteX0" fmla="*/ 332119 w 5008680"/>
              <a:gd name="connsiteY0" fmla="*/ 492581 h 3169158"/>
              <a:gd name="connsiteX1" fmla="*/ 2027276 w 5008680"/>
              <a:gd name="connsiteY1" fmla="*/ 42415 h 3169158"/>
              <a:gd name="connsiteX2" fmla="*/ 4897085 w 5008680"/>
              <a:gd name="connsiteY2" fmla="*/ 1414015 h 3169158"/>
              <a:gd name="connsiteX3" fmla="*/ 4095226 w 5008680"/>
              <a:gd name="connsiteY3" fmla="*/ 2778581 h 3169158"/>
              <a:gd name="connsiteX4" fmla="*/ 2336765 w 5008680"/>
              <a:gd name="connsiteY4" fmla="*/ 3130274 h 3169158"/>
              <a:gd name="connsiteX5" fmla="*/ 486863 w 5008680"/>
              <a:gd name="connsiteY5" fmla="*/ 3024766 h 3169158"/>
              <a:gd name="connsiteX6" fmla="*/ 8562 w 5008680"/>
              <a:gd name="connsiteY6" fmla="*/ 1927486 h 3169158"/>
              <a:gd name="connsiteX7" fmla="*/ 332119 w 5008680"/>
              <a:gd name="connsiteY7" fmla="*/ 492581 h 3169158"/>
              <a:gd name="connsiteX0" fmla="*/ 389250 w 4968691"/>
              <a:gd name="connsiteY0" fmla="*/ 403658 h 3080235"/>
              <a:gd name="connsiteX1" fmla="*/ 3526346 w 4968691"/>
              <a:gd name="connsiteY1" fmla="*/ 51966 h 3080235"/>
              <a:gd name="connsiteX2" fmla="*/ 4954216 w 4968691"/>
              <a:gd name="connsiteY2" fmla="*/ 1325092 h 3080235"/>
              <a:gd name="connsiteX3" fmla="*/ 4152357 w 4968691"/>
              <a:gd name="connsiteY3" fmla="*/ 2689658 h 3080235"/>
              <a:gd name="connsiteX4" fmla="*/ 2393896 w 4968691"/>
              <a:gd name="connsiteY4" fmla="*/ 3041351 h 3080235"/>
              <a:gd name="connsiteX5" fmla="*/ 543994 w 4968691"/>
              <a:gd name="connsiteY5" fmla="*/ 2935843 h 3080235"/>
              <a:gd name="connsiteX6" fmla="*/ 65693 w 4968691"/>
              <a:gd name="connsiteY6" fmla="*/ 1838563 h 3080235"/>
              <a:gd name="connsiteX7" fmla="*/ 389250 w 4968691"/>
              <a:gd name="connsiteY7" fmla="*/ 403658 h 3080235"/>
              <a:gd name="connsiteX0" fmla="*/ 713038 w 4905618"/>
              <a:gd name="connsiteY0" fmla="*/ 360328 h 3093175"/>
              <a:gd name="connsiteX1" fmla="*/ 3463273 w 4905618"/>
              <a:gd name="connsiteY1" fmla="*/ 64906 h 3093175"/>
              <a:gd name="connsiteX2" fmla="*/ 4891143 w 4905618"/>
              <a:gd name="connsiteY2" fmla="*/ 1338032 h 3093175"/>
              <a:gd name="connsiteX3" fmla="*/ 4089284 w 4905618"/>
              <a:gd name="connsiteY3" fmla="*/ 2702598 h 3093175"/>
              <a:gd name="connsiteX4" fmla="*/ 2330823 w 4905618"/>
              <a:gd name="connsiteY4" fmla="*/ 3054291 h 3093175"/>
              <a:gd name="connsiteX5" fmla="*/ 480921 w 4905618"/>
              <a:gd name="connsiteY5" fmla="*/ 2948783 h 3093175"/>
              <a:gd name="connsiteX6" fmla="*/ 2620 w 4905618"/>
              <a:gd name="connsiteY6" fmla="*/ 1851503 h 3093175"/>
              <a:gd name="connsiteX7" fmla="*/ 713038 w 4905618"/>
              <a:gd name="connsiteY7" fmla="*/ 360328 h 3093175"/>
              <a:gd name="connsiteX0" fmla="*/ 713038 w 4535973"/>
              <a:gd name="connsiteY0" fmla="*/ 364901 h 3097748"/>
              <a:gd name="connsiteX1" fmla="*/ 3463273 w 4535973"/>
              <a:gd name="connsiteY1" fmla="*/ 69479 h 3097748"/>
              <a:gd name="connsiteX2" fmla="*/ 4504281 w 4535973"/>
              <a:gd name="connsiteY2" fmla="*/ 1405909 h 3097748"/>
              <a:gd name="connsiteX3" fmla="*/ 4089284 w 4535973"/>
              <a:gd name="connsiteY3" fmla="*/ 2707171 h 3097748"/>
              <a:gd name="connsiteX4" fmla="*/ 2330823 w 4535973"/>
              <a:gd name="connsiteY4" fmla="*/ 3058864 h 3097748"/>
              <a:gd name="connsiteX5" fmla="*/ 480921 w 4535973"/>
              <a:gd name="connsiteY5" fmla="*/ 2953356 h 3097748"/>
              <a:gd name="connsiteX6" fmla="*/ 2620 w 4535973"/>
              <a:gd name="connsiteY6" fmla="*/ 1856076 h 3097748"/>
              <a:gd name="connsiteX7" fmla="*/ 713038 w 4535973"/>
              <a:gd name="connsiteY7" fmla="*/ 364901 h 3097748"/>
              <a:gd name="connsiteX0" fmla="*/ 713038 w 4535973"/>
              <a:gd name="connsiteY0" fmla="*/ 364901 h 3065311"/>
              <a:gd name="connsiteX1" fmla="*/ 3463273 w 4535973"/>
              <a:gd name="connsiteY1" fmla="*/ 69479 h 3065311"/>
              <a:gd name="connsiteX2" fmla="*/ 4504281 w 4535973"/>
              <a:gd name="connsiteY2" fmla="*/ 1405909 h 3065311"/>
              <a:gd name="connsiteX3" fmla="*/ 4089284 w 4535973"/>
              <a:gd name="connsiteY3" fmla="*/ 2707171 h 3065311"/>
              <a:gd name="connsiteX4" fmla="*/ 2330823 w 4535973"/>
              <a:gd name="connsiteY4" fmla="*/ 3058864 h 3065311"/>
              <a:gd name="connsiteX5" fmla="*/ 424650 w 4535973"/>
              <a:gd name="connsiteY5" fmla="*/ 2847848 h 3065311"/>
              <a:gd name="connsiteX6" fmla="*/ 2620 w 4535973"/>
              <a:gd name="connsiteY6" fmla="*/ 1856076 h 3065311"/>
              <a:gd name="connsiteX7" fmla="*/ 713038 w 4535973"/>
              <a:gd name="connsiteY7" fmla="*/ 364901 h 3065311"/>
              <a:gd name="connsiteX0" fmla="*/ 699130 w 4522065"/>
              <a:gd name="connsiteY0" fmla="*/ 358404 h 3063424"/>
              <a:gd name="connsiteX1" fmla="*/ 3449365 w 4522065"/>
              <a:gd name="connsiteY1" fmla="*/ 62982 h 3063424"/>
              <a:gd name="connsiteX2" fmla="*/ 4490373 w 4522065"/>
              <a:gd name="connsiteY2" fmla="*/ 1399412 h 3063424"/>
              <a:gd name="connsiteX3" fmla="*/ 4075376 w 4522065"/>
              <a:gd name="connsiteY3" fmla="*/ 2700674 h 3063424"/>
              <a:gd name="connsiteX4" fmla="*/ 2316915 w 4522065"/>
              <a:gd name="connsiteY4" fmla="*/ 3052367 h 3063424"/>
              <a:gd name="connsiteX5" fmla="*/ 410742 w 4522065"/>
              <a:gd name="connsiteY5" fmla="*/ 2841351 h 3063424"/>
              <a:gd name="connsiteX6" fmla="*/ 2780 w 4522065"/>
              <a:gd name="connsiteY6" fmla="*/ 1596361 h 3063424"/>
              <a:gd name="connsiteX7" fmla="*/ 699130 w 4522065"/>
              <a:gd name="connsiteY7" fmla="*/ 358404 h 3063424"/>
              <a:gd name="connsiteX0" fmla="*/ 699004 w 4525600"/>
              <a:gd name="connsiteY0" fmla="*/ 212733 h 2917753"/>
              <a:gd name="connsiteX1" fmla="*/ 3392968 w 4525600"/>
              <a:gd name="connsiteY1" fmla="*/ 100191 h 2917753"/>
              <a:gd name="connsiteX2" fmla="*/ 4490247 w 4525600"/>
              <a:gd name="connsiteY2" fmla="*/ 1253741 h 2917753"/>
              <a:gd name="connsiteX3" fmla="*/ 4075250 w 4525600"/>
              <a:gd name="connsiteY3" fmla="*/ 2555003 h 2917753"/>
              <a:gd name="connsiteX4" fmla="*/ 2316789 w 4525600"/>
              <a:gd name="connsiteY4" fmla="*/ 2906696 h 2917753"/>
              <a:gd name="connsiteX5" fmla="*/ 410616 w 4525600"/>
              <a:gd name="connsiteY5" fmla="*/ 2695680 h 2917753"/>
              <a:gd name="connsiteX6" fmla="*/ 2654 w 4525600"/>
              <a:gd name="connsiteY6" fmla="*/ 1450690 h 2917753"/>
              <a:gd name="connsiteX7" fmla="*/ 699004 w 4525600"/>
              <a:gd name="connsiteY7" fmla="*/ 212733 h 2917753"/>
              <a:gd name="connsiteX0" fmla="*/ 699004 w 4497355"/>
              <a:gd name="connsiteY0" fmla="*/ 212733 h 2909919"/>
              <a:gd name="connsiteX1" fmla="*/ 3392968 w 4497355"/>
              <a:gd name="connsiteY1" fmla="*/ 100191 h 2909919"/>
              <a:gd name="connsiteX2" fmla="*/ 4490247 w 4497355"/>
              <a:gd name="connsiteY2" fmla="*/ 1253741 h 2909919"/>
              <a:gd name="connsiteX3" fmla="*/ 3788644 w 4497355"/>
              <a:gd name="connsiteY3" fmla="*/ 2667544 h 2909919"/>
              <a:gd name="connsiteX4" fmla="*/ 2316789 w 4497355"/>
              <a:gd name="connsiteY4" fmla="*/ 2906696 h 2909919"/>
              <a:gd name="connsiteX5" fmla="*/ 410616 w 4497355"/>
              <a:gd name="connsiteY5" fmla="*/ 2695680 h 2909919"/>
              <a:gd name="connsiteX6" fmla="*/ 2654 w 4497355"/>
              <a:gd name="connsiteY6" fmla="*/ 1450690 h 2909919"/>
              <a:gd name="connsiteX7" fmla="*/ 699004 w 4497355"/>
              <a:gd name="connsiteY7" fmla="*/ 212733 h 2909919"/>
              <a:gd name="connsiteX0" fmla="*/ 699004 w 4082603"/>
              <a:gd name="connsiteY0" fmla="*/ 184967 h 2890841"/>
              <a:gd name="connsiteX1" fmla="*/ 3392968 w 4082603"/>
              <a:gd name="connsiteY1" fmla="*/ 72425 h 2890841"/>
              <a:gd name="connsiteX2" fmla="*/ 4055716 w 4082603"/>
              <a:gd name="connsiteY2" fmla="*/ 839113 h 2890841"/>
              <a:gd name="connsiteX3" fmla="*/ 3788644 w 4082603"/>
              <a:gd name="connsiteY3" fmla="*/ 2639778 h 2890841"/>
              <a:gd name="connsiteX4" fmla="*/ 2316789 w 4082603"/>
              <a:gd name="connsiteY4" fmla="*/ 2878930 h 2890841"/>
              <a:gd name="connsiteX5" fmla="*/ 410616 w 4082603"/>
              <a:gd name="connsiteY5" fmla="*/ 2667914 h 2890841"/>
              <a:gd name="connsiteX6" fmla="*/ 2654 w 4082603"/>
              <a:gd name="connsiteY6" fmla="*/ 1422924 h 2890841"/>
              <a:gd name="connsiteX7" fmla="*/ 699004 w 4082603"/>
              <a:gd name="connsiteY7" fmla="*/ 184967 h 2890841"/>
              <a:gd name="connsiteX0" fmla="*/ 699004 w 4082603"/>
              <a:gd name="connsiteY0" fmla="*/ 253429 h 2959303"/>
              <a:gd name="connsiteX1" fmla="*/ 3392968 w 4082603"/>
              <a:gd name="connsiteY1" fmla="*/ 49447 h 2959303"/>
              <a:gd name="connsiteX2" fmla="*/ 4055716 w 4082603"/>
              <a:gd name="connsiteY2" fmla="*/ 907575 h 2959303"/>
              <a:gd name="connsiteX3" fmla="*/ 3788644 w 4082603"/>
              <a:gd name="connsiteY3" fmla="*/ 2708240 h 2959303"/>
              <a:gd name="connsiteX4" fmla="*/ 2316789 w 4082603"/>
              <a:gd name="connsiteY4" fmla="*/ 2947392 h 2959303"/>
              <a:gd name="connsiteX5" fmla="*/ 410616 w 4082603"/>
              <a:gd name="connsiteY5" fmla="*/ 2736376 h 2959303"/>
              <a:gd name="connsiteX6" fmla="*/ 2654 w 4082603"/>
              <a:gd name="connsiteY6" fmla="*/ 1491386 h 2959303"/>
              <a:gd name="connsiteX7" fmla="*/ 699004 w 4082603"/>
              <a:gd name="connsiteY7" fmla="*/ 253429 h 2959303"/>
              <a:gd name="connsiteX0" fmla="*/ 564606 w 4086885"/>
              <a:gd name="connsiteY0" fmla="*/ 258434 h 2957274"/>
              <a:gd name="connsiteX1" fmla="*/ 3397250 w 4086885"/>
              <a:gd name="connsiteY1" fmla="*/ 47418 h 2957274"/>
              <a:gd name="connsiteX2" fmla="*/ 4059998 w 4086885"/>
              <a:gd name="connsiteY2" fmla="*/ 905546 h 2957274"/>
              <a:gd name="connsiteX3" fmla="*/ 3792926 w 4086885"/>
              <a:gd name="connsiteY3" fmla="*/ 2706211 h 2957274"/>
              <a:gd name="connsiteX4" fmla="*/ 2321071 w 4086885"/>
              <a:gd name="connsiteY4" fmla="*/ 2945363 h 2957274"/>
              <a:gd name="connsiteX5" fmla="*/ 414898 w 4086885"/>
              <a:gd name="connsiteY5" fmla="*/ 2734347 h 2957274"/>
              <a:gd name="connsiteX6" fmla="*/ 6936 w 4086885"/>
              <a:gd name="connsiteY6" fmla="*/ 1489357 h 2957274"/>
              <a:gd name="connsiteX7" fmla="*/ 564606 w 4086885"/>
              <a:gd name="connsiteY7" fmla="*/ 258434 h 2957274"/>
              <a:gd name="connsiteX0" fmla="*/ 397002 w 3919281"/>
              <a:gd name="connsiteY0" fmla="*/ 257581 h 2956421"/>
              <a:gd name="connsiteX1" fmla="*/ 3229646 w 3919281"/>
              <a:gd name="connsiteY1" fmla="*/ 46565 h 2956421"/>
              <a:gd name="connsiteX2" fmla="*/ 3892394 w 3919281"/>
              <a:gd name="connsiteY2" fmla="*/ 904693 h 2956421"/>
              <a:gd name="connsiteX3" fmla="*/ 3625322 w 3919281"/>
              <a:gd name="connsiteY3" fmla="*/ 2705358 h 2956421"/>
              <a:gd name="connsiteX4" fmla="*/ 2153467 w 3919281"/>
              <a:gd name="connsiteY4" fmla="*/ 2944510 h 2956421"/>
              <a:gd name="connsiteX5" fmla="*/ 247294 w 3919281"/>
              <a:gd name="connsiteY5" fmla="*/ 2733494 h 2956421"/>
              <a:gd name="connsiteX6" fmla="*/ 38107 w 3919281"/>
              <a:gd name="connsiteY6" fmla="*/ 1460368 h 2956421"/>
              <a:gd name="connsiteX7" fmla="*/ 397002 w 3919281"/>
              <a:gd name="connsiteY7" fmla="*/ 257581 h 2956421"/>
              <a:gd name="connsiteX0" fmla="*/ 397002 w 3919281"/>
              <a:gd name="connsiteY0" fmla="*/ 257581 h 2997068"/>
              <a:gd name="connsiteX1" fmla="*/ 3229646 w 3919281"/>
              <a:gd name="connsiteY1" fmla="*/ 46565 h 2997068"/>
              <a:gd name="connsiteX2" fmla="*/ 3892394 w 3919281"/>
              <a:gd name="connsiteY2" fmla="*/ 904693 h 2997068"/>
              <a:gd name="connsiteX3" fmla="*/ 3625322 w 3919281"/>
              <a:gd name="connsiteY3" fmla="*/ 2705358 h 2997068"/>
              <a:gd name="connsiteX4" fmla="*/ 2153467 w 3919281"/>
              <a:gd name="connsiteY4" fmla="*/ 2944510 h 2997068"/>
              <a:gd name="connsiteX5" fmla="*/ 473806 w 3919281"/>
              <a:gd name="connsiteY5" fmla="*/ 2846035 h 2997068"/>
              <a:gd name="connsiteX6" fmla="*/ 38107 w 3919281"/>
              <a:gd name="connsiteY6" fmla="*/ 1460368 h 2997068"/>
              <a:gd name="connsiteX7" fmla="*/ 397002 w 3919281"/>
              <a:gd name="connsiteY7" fmla="*/ 257581 h 299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19281" h="2997068">
                <a:moveTo>
                  <a:pt x="397002" y="257581"/>
                </a:moveTo>
                <a:cubicBezTo>
                  <a:pt x="928925" y="21947"/>
                  <a:pt x="2647081" y="-61287"/>
                  <a:pt x="3229646" y="46565"/>
                </a:cubicBezTo>
                <a:cubicBezTo>
                  <a:pt x="3812211" y="154417"/>
                  <a:pt x="3826448" y="461561"/>
                  <a:pt x="3892394" y="904693"/>
                </a:cubicBezTo>
                <a:cubicBezTo>
                  <a:pt x="3958340" y="1347825"/>
                  <a:pt x="3915143" y="2365389"/>
                  <a:pt x="3625322" y="2705358"/>
                </a:cubicBezTo>
                <a:cubicBezTo>
                  <a:pt x="3335501" y="3045328"/>
                  <a:pt x="2678720" y="2921064"/>
                  <a:pt x="2153467" y="2944510"/>
                </a:cubicBezTo>
                <a:cubicBezTo>
                  <a:pt x="1628214" y="2967956"/>
                  <a:pt x="826366" y="3093392"/>
                  <a:pt x="473806" y="2846035"/>
                </a:cubicBezTo>
                <a:cubicBezTo>
                  <a:pt x="121246" y="2598678"/>
                  <a:pt x="63898" y="1882399"/>
                  <a:pt x="38107" y="1460368"/>
                </a:cubicBezTo>
                <a:cubicBezTo>
                  <a:pt x="12316" y="1038337"/>
                  <a:pt x="-134921" y="493215"/>
                  <a:pt x="397002" y="257581"/>
                </a:cubicBezTo>
                <a:close/>
              </a:path>
            </a:pathLst>
          </a:custGeom>
          <a:solidFill>
            <a:srgbClr val="AB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051613" y="3420745"/>
            <a:ext cx="3151163" cy="1297328"/>
            <a:chOff x="3123028" y="3453552"/>
            <a:chExt cx="3151163" cy="1297328"/>
          </a:xfrm>
        </p:grpSpPr>
        <p:sp>
          <p:nvSpPr>
            <p:cNvPr id="76" name="Freeform 75"/>
            <p:cNvSpPr/>
            <p:nvPr/>
          </p:nvSpPr>
          <p:spPr>
            <a:xfrm>
              <a:off x="3123028" y="3453552"/>
              <a:ext cx="3151163" cy="1297328"/>
            </a:xfrm>
            <a:custGeom>
              <a:avLst/>
              <a:gdLst>
                <a:gd name="connsiteX0" fmla="*/ 183427 w 2553867"/>
                <a:gd name="connsiteY0" fmla="*/ 230427 h 1613578"/>
                <a:gd name="connsiteX1" fmla="*/ 2124768 w 2553867"/>
                <a:gd name="connsiteY1" fmla="*/ 110851 h 1613578"/>
                <a:gd name="connsiteX2" fmla="*/ 2413156 w 2553867"/>
                <a:gd name="connsiteY2" fmla="*/ 1454316 h 1613578"/>
                <a:gd name="connsiteX3" fmla="*/ 331137 w 2553867"/>
                <a:gd name="connsiteY3" fmla="*/ 1454316 h 1613578"/>
                <a:gd name="connsiteX4" fmla="*/ 183427 w 2553867"/>
                <a:gd name="connsiteY4" fmla="*/ 230427 h 1613578"/>
                <a:gd name="connsiteX0" fmla="*/ 186818 w 2549970"/>
                <a:gd name="connsiteY0" fmla="*/ 252541 h 1599670"/>
                <a:gd name="connsiteX1" fmla="*/ 2121125 w 2549970"/>
                <a:gd name="connsiteY1" fmla="*/ 97796 h 1599670"/>
                <a:gd name="connsiteX2" fmla="*/ 2409513 w 2549970"/>
                <a:gd name="connsiteY2" fmla="*/ 1441261 h 1599670"/>
                <a:gd name="connsiteX3" fmla="*/ 327494 w 2549970"/>
                <a:gd name="connsiteY3" fmla="*/ 1441261 h 1599670"/>
                <a:gd name="connsiteX4" fmla="*/ 186818 w 2549970"/>
                <a:gd name="connsiteY4" fmla="*/ 252541 h 1599670"/>
                <a:gd name="connsiteX0" fmla="*/ 270169 w 2429499"/>
                <a:gd name="connsiteY0" fmla="*/ 360165 h 1550798"/>
                <a:gd name="connsiteX1" fmla="*/ 2007529 w 2429499"/>
                <a:gd name="connsiteY1" fmla="*/ 57709 h 1550798"/>
                <a:gd name="connsiteX2" fmla="*/ 2295917 w 2429499"/>
                <a:gd name="connsiteY2" fmla="*/ 1401174 h 1550798"/>
                <a:gd name="connsiteX3" fmla="*/ 213898 w 2429499"/>
                <a:gd name="connsiteY3" fmla="*/ 1401174 h 1550798"/>
                <a:gd name="connsiteX4" fmla="*/ 270169 w 2429499"/>
                <a:gd name="connsiteY4" fmla="*/ 360165 h 1550798"/>
                <a:gd name="connsiteX0" fmla="*/ 265820 w 2375615"/>
                <a:gd name="connsiteY0" fmla="*/ 354409 h 1499639"/>
                <a:gd name="connsiteX1" fmla="*/ 2003180 w 2375615"/>
                <a:gd name="connsiteY1" fmla="*/ 51953 h 1499639"/>
                <a:gd name="connsiteX2" fmla="*/ 2228263 w 2375615"/>
                <a:gd name="connsiteY2" fmla="*/ 1311012 h 1499639"/>
                <a:gd name="connsiteX3" fmla="*/ 209549 w 2375615"/>
                <a:gd name="connsiteY3" fmla="*/ 1395418 h 1499639"/>
                <a:gd name="connsiteX4" fmla="*/ 265820 w 2375615"/>
                <a:gd name="connsiteY4" fmla="*/ 354409 h 1499639"/>
                <a:gd name="connsiteX0" fmla="*/ 265434 w 2373311"/>
                <a:gd name="connsiteY0" fmla="*/ 192575 h 1337805"/>
                <a:gd name="connsiteX1" fmla="*/ 1995760 w 2373311"/>
                <a:gd name="connsiteY1" fmla="*/ 87067 h 1337805"/>
                <a:gd name="connsiteX2" fmla="*/ 2227877 w 2373311"/>
                <a:gd name="connsiteY2" fmla="*/ 1149178 h 1337805"/>
                <a:gd name="connsiteX3" fmla="*/ 209163 w 2373311"/>
                <a:gd name="connsiteY3" fmla="*/ 1233584 h 1337805"/>
                <a:gd name="connsiteX4" fmla="*/ 265434 w 2373311"/>
                <a:gd name="connsiteY4" fmla="*/ 192575 h 1337805"/>
                <a:gd name="connsiteX0" fmla="*/ 265434 w 2373311"/>
                <a:gd name="connsiteY0" fmla="*/ 264925 h 1297328"/>
                <a:gd name="connsiteX1" fmla="*/ 1995760 w 2373311"/>
                <a:gd name="connsiteY1" fmla="*/ 53909 h 1297328"/>
                <a:gd name="connsiteX2" fmla="*/ 2227877 w 2373311"/>
                <a:gd name="connsiteY2" fmla="*/ 1116020 h 1297328"/>
                <a:gd name="connsiteX3" fmla="*/ 209163 w 2373311"/>
                <a:gd name="connsiteY3" fmla="*/ 1200426 h 1297328"/>
                <a:gd name="connsiteX4" fmla="*/ 265434 w 2373311"/>
                <a:gd name="connsiteY4" fmla="*/ 264925 h 1297328"/>
                <a:gd name="connsiteX0" fmla="*/ 203514 w 2311391"/>
                <a:gd name="connsiteY0" fmla="*/ 264925 h 1297328"/>
                <a:gd name="connsiteX1" fmla="*/ 1933840 w 2311391"/>
                <a:gd name="connsiteY1" fmla="*/ 53909 h 1297328"/>
                <a:gd name="connsiteX2" fmla="*/ 2165957 w 2311391"/>
                <a:gd name="connsiteY2" fmla="*/ 1116020 h 1297328"/>
                <a:gd name="connsiteX3" fmla="*/ 252751 w 2311391"/>
                <a:gd name="connsiteY3" fmla="*/ 1200426 h 1297328"/>
                <a:gd name="connsiteX4" fmla="*/ 203514 w 2311391"/>
                <a:gd name="connsiteY4" fmla="*/ 264925 h 129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391" h="1297328">
                  <a:moveTo>
                    <a:pt x="203514" y="264925"/>
                  </a:moveTo>
                  <a:cubicBezTo>
                    <a:pt x="483695" y="73839"/>
                    <a:pt x="1606766" y="-87940"/>
                    <a:pt x="1933840" y="53909"/>
                  </a:cubicBezTo>
                  <a:cubicBezTo>
                    <a:pt x="2260914" y="195758"/>
                    <a:pt x="2464895" y="892109"/>
                    <a:pt x="2165957" y="1116020"/>
                  </a:cubicBezTo>
                  <a:cubicBezTo>
                    <a:pt x="1867019" y="1339931"/>
                    <a:pt x="579825" y="1342275"/>
                    <a:pt x="252751" y="1200426"/>
                  </a:cubicBezTo>
                  <a:cubicBezTo>
                    <a:pt x="-74323" y="1058577"/>
                    <a:pt x="-76667" y="456011"/>
                    <a:pt x="203514" y="264925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TextBox 12"/>
            <p:cNvSpPr txBox="1"/>
            <p:nvPr/>
          </p:nvSpPr>
          <p:spPr>
            <a:xfrm>
              <a:off x="3321581" y="3579821"/>
              <a:ext cx="29305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0" b="1" dirty="0"/>
                <a:t>{ </a:t>
              </a:r>
              <a:r>
                <a:rPr lang="en-US" sz="6000" b="1" dirty="0">
                  <a:solidFill>
                    <a:srgbClr val="FF0000"/>
                  </a:solidFill>
                </a:rPr>
                <a:t>0</a:t>
              </a:r>
              <a:r>
                <a:rPr lang="en-US" sz="6000" b="1" dirty="0"/>
                <a:t> , </a:t>
              </a:r>
              <a:r>
                <a:rPr lang="en-US" sz="6000" b="1" dirty="0">
                  <a:solidFill>
                    <a:srgbClr val="00B050"/>
                  </a:solidFill>
                </a:rPr>
                <a:t>1</a:t>
              </a:r>
              <a:r>
                <a:rPr lang="en-US" sz="6000" b="1" dirty="0"/>
                <a:t> }</a:t>
              </a:r>
              <a:endParaRPr lang="en-US" sz="16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79237" y="1728676"/>
            <a:ext cx="4122736" cy="1952188"/>
            <a:chOff x="2450652" y="1898643"/>
            <a:chExt cx="4122736" cy="1952188"/>
          </a:xfrm>
        </p:grpSpPr>
        <p:cxnSp>
          <p:nvCxnSpPr>
            <p:cNvPr id="70" name="Straight Arrow Connector 69"/>
            <p:cNvCxnSpPr>
              <a:stCxn id="60" idx="2"/>
            </p:cNvCxnSpPr>
            <p:nvPr/>
          </p:nvCxnSpPr>
          <p:spPr>
            <a:xfrm>
              <a:off x="2450652" y="2056024"/>
              <a:ext cx="2680039" cy="1794807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5" idx="2"/>
            </p:cNvCxnSpPr>
            <p:nvPr/>
          </p:nvCxnSpPr>
          <p:spPr>
            <a:xfrm>
              <a:off x="3273354" y="1898643"/>
              <a:ext cx="912307" cy="1846204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1" idx="2"/>
            </p:cNvCxnSpPr>
            <p:nvPr/>
          </p:nvCxnSpPr>
          <p:spPr>
            <a:xfrm>
              <a:off x="4096056" y="2342071"/>
              <a:ext cx="1108404" cy="1415810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2" idx="2"/>
            </p:cNvCxnSpPr>
            <p:nvPr/>
          </p:nvCxnSpPr>
          <p:spPr>
            <a:xfrm>
              <a:off x="4918758" y="2179411"/>
              <a:ext cx="377142" cy="1535435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3" idx="2"/>
            </p:cNvCxnSpPr>
            <p:nvPr/>
          </p:nvCxnSpPr>
          <p:spPr>
            <a:xfrm flipH="1">
              <a:off x="4261228" y="2204911"/>
              <a:ext cx="1484845" cy="1552970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4" idx="2"/>
            </p:cNvCxnSpPr>
            <p:nvPr/>
          </p:nvCxnSpPr>
          <p:spPr>
            <a:xfrm flipH="1">
              <a:off x="4404360" y="2035803"/>
              <a:ext cx="2169028" cy="1770483"/>
            </a:xfrm>
            <a:prstGeom prst="straightConnector1">
              <a:avLst/>
            </a:prstGeom>
            <a:ln w="38100">
              <a:solidFill>
                <a:srgbClr val="CC66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397180" y="3303133"/>
            <a:ext cx="1535336" cy="1244277"/>
            <a:chOff x="7610223" y="2862131"/>
            <a:chExt cx="1535336" cy="124427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223" y="2862131"/>
              <a:ext cx="1535336" cy="1244277"/>
            </a:xfrm>
            <a:prstGeom prst="rect">
              <a:avLst/>
            </a:prstGeom>
          </p:spPr>
        </p:pic>
        <p:sp>
          <p:nvSpPr>
            <p:cNvPr id="69" name="&quot;No&quot; Symbol 68"/>
            <p:cNvSpPr/>
            <p:nvPr/>
          </p:nvSpPr>
          <p:spPr>
            <a:xfrm>
              <a:off x="8093492" y="3211952"/>
              <a:ext cx="684041" cy="684041"/>
            </a:xfrm>
            <a:prstGeom prst="noSmoking">
              <a:avLst>
                <a:gd name="adj" fmla="val 83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211485" y="3303133"/>
            <a:ext cx="1535336" cy="1301788"/>
            <a:chOff x="6153360" y="3335940"/>
            <a:chExt cx="1535336" cy="1301788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60" y="3335940"/>
              <a:ext cx="1535336" cy="1244277"/>
            </a:xfrm>
            <a:prstGeom prst="rect">
              <a:avLst/>
            </a:prstGeom>
          </p:spPr>
        </p:pic>
        <p:sp>
          <p:nvSpPr>
            <p:cNvPr id="67" name="TextBox 53"/>
            <p:cNvSpPr txBox="1"/>
            <p:nvPr/>
          </p:nvSpPr>
          <p:spPr>
            <a:xfrm>
              <a:off x="6570799" y="3529732"/>
              <a:ext cx="6721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00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6600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70" y="518171"/>
            <a:ext cx="443133" cy="16459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74" y="667058"/>
            <a:ext cx="443133" cy="16459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76" y="504398"/>
            <a:ext cx="443133" cy="164592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91" y="667058"/>
            <a:ext cx="443133" cy="164592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06" y="360790"/>
            <a:ext cx="443133" cy="164592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72" y="360790"/>
            <a:ext cx="44313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20000" contrast="-40000"/>
          </a:blip>
          <a:srcRect l="5205" t="8851" r="5556" b="23177"/>
          <a:stretch/>
        </p:blipFill>
        <p:spPr>
          <a:xfrm>
            <a:off x="256190" y="2616548"/>
            <a:ext cx="8623738" cy="1341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20000" contrast="-40000"/>
          </a:blip>
          <a:srcRect l="5042" t="8851" r="5312" b="22472"/>
          <a:stretch/>
        </p:blipFill>
        <p:spPr>
          <a:xfrm>
            <a:off x="240424" y="1124078"/>
            <a:ext cx="8663151" cy="13558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6189" y="2616547"/>
            <a:ext cx="4730493" cy="1341914"/>
          </a:xfrm>
          <a:prstGeom prst="rect">
            <a:avLst/>
          </a:prstGeom>
          <a:solidFill>
            <a:schemeClr val="tx2">
              <a:lumMod val="50000"/>
              <a:lumOff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84089" y="2616547"/>
            <a:ext cx="3292037" cy="1341914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85724" y="2607671"/>
            <a:ext cx="601980" cy="134191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1"/>
          <p:cNvSpPr txBox="1"/>
          <p:nvPr/>
        </p:nvSpPr>
        <p:spPr>
          <a:xfrm>
            <a:off x="256189" y="1541866"/>
            <a:ext cx="864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</a:rPr>
              <a:t>4,681 Ultrasound Images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282463" y="2955512"/>
            <a:ext cx="470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</a:rPr>
              <a:t>60% Train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5583704" y="2955511"/>
            <a:ext cx="329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</a:rPr>
              <a:t>30% Test</a:t>
            </a:r>
          </a:p>
        </p:txBody>
      </p:sp>
      <p:sp>
        <p:nvSpPr>
          <p:cNvPr id="12" name="TextBox 17"/>
          <p:cNvSpPr txBox="1"/>
          <p:nvPr/>
        </p:nvSpPr>
        <p:spPr>
          <a:xfrm rot="16200000">
            <a:off x="4587081" y="2924684"/>
            <a:ext cx="13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10% Validate</a:t>
            </a:r>
          </a:p>
        </p:txBody>
      </p:sp>
    </p:spTree>
    <p:extLst>
      <p:ext uri="{BB962C8B-B14F-4D97-AF65-F5344CB8AC3E}">
        <p14:creationId xmlns:p14="http://schemas.microsoft.com/office/powerpoint/2010/main" val="13606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4610147" y="2942844"/>
            <a:ext cx="514003" cy="1312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661061" y="3110484"/>
            <a:ext cx="464869" cy="156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11430" y="3329940"/>
            <a:ext cx="613710" cy="3825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8" y="1665908"/>
            <a:ext cx="572064" cy="2124808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13856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5380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6904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18428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995261" y="1668546"/>
            <a:ext cx="422032" cy="2363372"/>
          </a:xfrm>
          <a:prstGeom prst="cube">
            <a:avLst>
              <a:gd name="adj" fmla="val 76059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66301" y="4097832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854" y="3846580"/>
            <a:ext cx="701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5" name="Cube 14"/>
          <p:cNvSpPr/>
          <p:nvPr/>
        </p:nvSpPr>
        <p:spPr>
          <a:xfrm>
            <a:off x="2813531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2968275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21590" y="1675384"/>
            <a:ext cx="701040" cy="477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1"/>
          </p:cNvCxnSpPr>
          <p:nvPr/>
        </p:nvCxnSpPr>
        <p:spPr>
          <a:xfrm>
            <a:off x="2045780" y="1989539"/>
            <a:ext cx="766970" cy="4580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096470" y="3549904"/>
            <a:ext cx="721360" cy="48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3123019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3277763" y="2153881"/>
            <a:ext cx="393896" cy="1392702"/>
          </a:xfrm>
          <a:prstGeom prst="cube">
            <a:avLst>
              <a:gd name="adj" fmla="val 7427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65623" y="3583931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</a:t>
            </a:r>
          </a:p>
        </p:txBody>
      </p:sp>
      <p:sp>
        <p:nvSpPr>
          <p:cNvPr id="23" name="Cube 22"/>
          <p:cNvSpPr/>
          <p:nvPr/>
        </p:nvSpPr>
        <p:spPr>
          <a:xfrm>
            <a:off x="4024912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4144681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4264450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4384219" y="2458682"/>
            <a:ext cx="239538" cy="78310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21901" y="325181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</a:t>
            </a:r>
          </a:p>
        </p:txBody>
      </p:sp>
      <p:sp>
        <p:nvSpPr>
          <p:cNvPr id="28" name="Cube 27"/>
          <p:cNvSpPr/>
          <p:nvPr/>
        </p:nvSpPr>
        <p:spPr>
          <a:xfrm>
            <a:off x="5002229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5072072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5141915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5211758" y="2626322"/>
            <a:ext cx="139687" cy="447821"/>
          </a:xfrm>
          <a:prstGeom prst="cube">
            <a:avLst>
              <a:gd name="adj" fmla="val 6791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36304" y="307300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512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08" y="2245952"/>
            <a:ext cx="880650" cy="122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537408" y="3468262"/>
            <a:ext cx="880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Sigmoid</a:t>
            </a:r>
          </a:p>
        </p:txBody>
      </p:sp>
      <p:cxnSp>
        <p:nvCxnSpPr>
          <p:cNvPr id="35" name="Straight Connector 34"/>
          <p:cNvCxnSpPr>
            <a:endCxn id="23" idx="1"/>
          </p:cNvCxnSpPr>
          <p:nvPr/>
        </p:nvCxnSpPr>
        <p:spPr>
          <a:xfrm>
            <a:off x="3386281" y="2458681"/>
            <a:ext cx="677064" cy="1626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0866" y="2185672"/>
            <a:ext cx="503164" cy="2694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386790" y="3240024"/>
            <a:ext cx="647700" cy="297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603830" y="2459786"/>
            <a:ext cx="474600" cy="170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64143" y="2621355"/>
            <a:ext cx="530467" cy="1005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48942" y="3072384"/>
            <a:ext cx="568528" cy="16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856299" y="2632337"/>
            <a:ext cx="485419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6073450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30974" y="1980454"/>
            <a:ext cx="156471" cy="1739126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Global Max Pooling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82926" y="3797750"/>
            <a:ext cx="660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5452121" y="2624503"/>
            <a:ext cx="340080" cy="451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610223" y="2862131"/>
            <a:ext cx="1535336" cy="1244277"/>
            <a:chOff x="7610223" y="2862131"/>
            <a:chExt cx="1535336" cy="124427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223" y="2862131"/>
              <a:ext cx="1535336" cy="1244277"/>
            </a:xfrm>
            <a:prstGeom prst="rect">
              <a:avLst/>
            </a:prstGeom>
          </p:spPr>
        </p:pic>
        <p:sp>
          <p:nvSpPr>
            <p:cNvPr id="48" name="&quot;No&quot; Symbol 47"/>
            <p:cNvSpPr/>
            <p:nvPr/>
          </p:nvSpPr>
          <p:spPr>
            <a:xfrm>
              <a:off x="8093492" y="3211952"/>
              <a:ext cx="684041" cy="684041"/>
            </a:xfrm>
            <a:prstGeom prst="noSmoking">
              <a:avLst>
                <a:gd name="adj" fmla="val 83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965" y="337627"/>
            <a:ext cx="1480692" cy="474741"/>
          </a:xfrm>
          <a:prstGeom prst="rect">
            <a:avLst/>
          </a:prstGeom>
        </p:spPr>
      </p:pic>
      <p:pic>
        <p:nvPicPr>
          <p:cNvPr id="51" name="Picture 2" descr="Image result for tensorflow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27" y="135524"/>
            <a:ext cx="1054251" cy="8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nump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44" y="223217"/>
            <a:ext cx="1777415" cy="70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jupyter noteboo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46" y="116962"/>
            <a:ext cx="917289" cy="91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3516915" y="4202483"/>
            <a:ext cx="5585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https://keras.io/</a:t>
            </a:r>
          </a:p>
          <a:p>
            <a:pPr algn="r"/>
            <a:r>
              <a:rPr lang="en-US" sz="700" dirty="0"/>
              <a:t>https://upload.wikimedia.org/wikipedia/commons/1/1a/NumPy_logo.svg</a:t>
            </a:r>
          </a:p>
          <a:p>
            <a:pPr algn="r"/>
            <a:r>
              <a:rPr lang="en-US" sz="700" dirty="0"/>
              <a:t>https://blog.thedataincubator.com/wp-content/uploads/2017/01/jupyter-logo-300x298.png</a:t>
            </a:r>
          </a:p>
          <a:p>
            <a:pPr algn="r"/>
            <a:r>
              <a:rPr lang="en-US" sz="700" dirty="0"/>
              <a:t>https://upload.wikimedia.org/wikipedia/commons/thumb/1/11/TensorFlowLogo.svg/522px-TensorFlowLogo.svg.png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664290" y="1598385"/>
            <a:ext cx="1535336" cy="1301788"/>
            <a:chOff x="6153360" y="3335940"/>
            <a:chExt cx="1535336" cy="130178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60" y="3335940"/>
              <a:ext cx="1535336" cy="1244277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6570799" y="3529732"/>
              <a:ext cx="6721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66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6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92" y="1695157"/>
            <a:ext cx="3146744" cy="2421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63" y="1019464"/>
            <a:ext cx="933450" cy="34671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246619" y="2400218"/>
            <a:ext cx="452166" cy="6224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5"/>
          <p:cNvSpPr txBox="1"/>
          <p:nvPr/>
        </p:nvSpPr>
        <p:spPr>
          <a:xfrm>
            <a:off x="6379003" y="3352388"/>
            <a:ext cx="1931276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B050"/>
                </a:solidFill>
              </a:rPr>
              <a:t>93.9%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994411" y="2400218"/>
            <a:ext cx="452166" cy="6224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561697"/>
              </p:ext>
            </p:extLst>
          </p:nvPr>
        </p:nvGraphicFramePr>
        <p:xfrm>
          <a:off x="5578215" y="1916771"/>
          <a:ext cx="349473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391">
                  <a:extLst>
                    <a:ext uri="{9D8B030D-6E8A-4147-A177-3AD203B41FA5}">
                      <a16:colId xmlns:a16="http://schemas.microsoft.com/office/drawing/2014/main" val="3032360685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561771842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221639305"/>
                    </a:ext>
                  </a:extLst>
                </a:gridCol>
                <a:gridCol w="1193936">
                  <a:extLst>
                    <a:ext uri="{9D8B030D-6E8A-4147-A177-3AD203B41FA5}">
                      <a16:colId xmlns:a16="http://schemas.microsoft.com/office/drawing/2014/main" val="2446018502"/>
                    </a:ext>
                  </a:extLst>
                </a:gridCol>
              </a:tblGrid>
              <a:tr h="25146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trike="noStrike" dirty="0"/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27093"/>
                  </a:ext>
                </a:extLst>
              </a:tr>
              <a:tr h="2514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66377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CNN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569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>
                    <a:solidFill>
                      <a:srgbClr val="F5F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1568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FFD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535</a:t>
                      </a:r>
                    </a:p>
                  </a:txBody>
                  <a:tcPr anchor="ctr">
                    <a:solidFill>
                      <a:srgbClr val="0CE2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4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89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3" y="1007714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93" y="1007713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93" y="1007713"/>
            <a:ext cx="933450" cy="34671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43" y="1007713"/>
            <a:ext cx="933450" cy="3467100"/>
          </a:xfrm>
          <a:prstGeom prst="rect">
            <a:avLst/>
          </a:prstGeom>
          <a:ln>
            <a:noFill/>
          </a:ln>
        </p:spPr>
      </p:pic>
      <p:sp>
        <p:nvSpPr>
          <p:cNvPr id="12" name="Right Brace 11"/>
          <p:cNvSpPr/>
          <p:nvPr/>
        </p:nvSpPr>
        <p:spPr>
          <a:xfrm>
            <a:off x="4371688" y="860509"/>
            <a:ext cx="176646" cy="3761509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lum bright="20000" contrast="-40000"/>
          </a:blip>
          <a:srcRect l="5205" t="8851" r="5556" b="23177"/>
          <a:stretch/>
        </p:blipFill>
        <p:spPr>
          <a:xfrm>
            <a:off x="5168414" y="1133023"/>
            <a:ext cx="3702101" cy="576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lum bright="20000" contrast="-40000"/>
          </a:blip>
          <a:srcRect l="5042" t="8851" r="5312" b="22472"/>
          <a:stretch/>
        </p:blipFill>
        <p:spPr>
          <a:xfrm>
            <a:off x="5165619" y="438757"/>
            <a:ext cx="3704896" cy="579838"/>
          </a:xfrm>
          <a:prstGeom prst="rect">
            <a:avLst/>
          </a:prstGeom>
        </p:spPr>
      </p:pic>
      <p:sp>
        <p:nvSpPr>
          <p:cNvPr id="18" name="Rectangle 17"/>
          <p:cNvSpPr>
            <a:spLocks noChangeAspect="1"/>
          </p:cNvSpPr>
          <p:nvPr/>
        </p:nvSpPr>
        <p:spPr>
          <a:xfrm>
            <a:off x="5168412" y="1133022"/>
            <a:ext cx="2030759" cy="576072"/>
          </a:xfrm>
          <a:prstGeom prst="rect">
            <a:avLst/>
          </a:prstGeom>
          <a:solidFill>
            <a:schemeClr val="tx2">
              <a:lumMod val="50000"/>
              <a:lumOff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7459425" y="1127861"/>
            <a:ext cx="1413243" cy="576072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7203413" y="1130459"/>
            <a:ext cx="258425" cy="57607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14"/>
          <p:cNvSpPr txBox="1"/>
          <p:nvPr/>
        </p:nvSpPr>
        <p:spPr>
          <a:xfrm>
            <a:off x="5185029" y="539220"/>
            <a:ext cx="3685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18,776 Ultrasound </a:t>
            </a:r>
            <a:r>
              <a:rPr lang="en-US" sz="1800" b="1" dirty="0">
                <a:solidFill>
                  <a:schemeClr val="bg1"/>
                </a:solidFill>
              </a:rPr>
              <a:t>Images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5165619" y="1221003"/>
            <a:ext cx="203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60% </a:t>
            </a:r>
            <a:r>
              <a:rPr lang="en-US" sz="1800" b="1" dirty="0">
                <a:solidFill>
                  <a:schemeClr val="bg1"/>
                </a:solidFill>
              </a:rPr>
              <a:t>Train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7459624" y="1221003"/>
            <a:ext cx="14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30% Test</a:t>
            </a:r>
          </a:p>
        </p:txBody>
      </p:sp>
      <p:sp>
        <p:nvSpPr>
          <p:cNvPr id="24" name="TextBox 17"/>
          <p:cNvSpPr txBox="1"/>
          <p:nvPr/>
        </p:nvSpPr>
        <p:spPr>
          <a:xfrm rot="16200000">
            <a:off x="7044590" y="1259446"/>
            <a:ext cx="576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25" name="TextBox 18"/>
          <p:cNvSpPr txBox="1"/>
          <p:nvPr/>
        </p:nvSpPr>
        <p:spPr>
          <a:xfrm>
            <a:off x="6230456" y="3797442"/>
            <a:ext cx="1937427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B050"/>
                </a:solidFill>
              </a:rPr>
              <a:t>93.2%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2" idx="1"/>
            <a:endCxn id="21" idx="1"/>
          </p:cNvCxnSpPr>
          <p:nvPr/>
        </p:nvCxnSpPr>
        <p:spPr>
          <a:xfrm rot="10800000" flipH="1">
            <a:off x="4548333" y="739276"/>
            <a:ext cx="636695" cy="2001989"/>
          </a:xfrm>
          <a:prstGeom prst="bentConnector3">
            <a:avLst>
              <a:gd name="adj1" fmla="val 34091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06330"/>
              </p:ext>
            </p:extLst>
          </p:nvPr>
        </p:nvGraphicFramePr>
        <p:xfrm>
          <a:off x="5270699" y="2146903"/>
          <a:ext cx="349473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391">
                  <a:extLst>
                    <a:ext uri="{9D8B030D-6E8A-4147-A177-3AD203B41FA5}">
                      <a16:colId xmlns:a16="http://schemas.microsoft.com/office/drawing/2014/main" val="3032360685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561771842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221639305"/>
                    </a:ext>
                  </a:extLst>
                </a:gridCol>
                <a:gridCol w="1193936">
                  <a:extLst>
                    <a:ext uri="{9D8B030D-6E8A-4147-A177-3AD203B41FA5}">
                      <a16:colId xmlns:a16="http://schemas.microsoft.com/office/drawing/2014/main" val="2446018502"/>
                    </a:ext>
                  </a:extLst>
                </a:gridCol>
              </a:tblGrid>
              <a:tr h="25146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trike="noStrike" dirty="0"/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27093"/>
                  </a:ext>
                </a:extLst>
              </a:tr>
              <a:tr h="2514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66377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CNN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569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>
                    <a:solidFill>
                      <a:srgbClr val="F5F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1568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FD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2124</a:t>
                      </a:r>
                    </a:p>
                  </a:txBody>
                  <a:tcPr anchor="ctr">
                    <a:solidFill>
                      <a:srgbClr val="0CE2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4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1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30303" r="16351" b="17980"/>
          <a:stretch/>
        </p:blipFill>
        <p:spPr>
          <a:xfrm>
            <a:off x="0" y="405246"/>
            <a:ext cx="5372100" cy="39485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22818" y="405247"/>
            <a:ext cx="2524991" cy="1071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Picture of Ultrasound of the Phantom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30" y="405246"/>
            <a:ext cx="1063070" cy="394854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935919"/>
              </p:ext>
            </p:extLst>
          </p:nvPr>
        </p:nvGraphicFramePr>
        <p:xfrm>
          <a:off x="5437945" y="2055462"/>
          <a:ext cx="349473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391">
                  <a:extLst>
                    <a:ext uri="{9D8B030D-6E8A-4147-A177-3AD203B41FA5}">
                      <a16:colId xmlns:a16="http://schemas.microsoft.com/office/drawing/2014/main" val="3032360685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561771842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221639305"/>
                    </a:ext>
                  </a:extLst>
                </a:gridCol>
                <a:gridCol w="1193936">
                  <a:extLst>
                    <a:ext uri="{9D8B030D-6E8A-4147-A177-3AD203B41FA5}">
                      <a16:colId xmlns:a16="http://schemas.microsoft.com/office/drawing/2014/main" val="2446018502"/>
                    </a:ext>
                  </a:extLst>
                </a:gridCol>
              </a:tblGrid>
              <a:tr h="25146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trike="noStrike" dirty="0"/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27093"/>
                  </a:ext>
                </a:extLst>
              </a:tr>
              <a:tr h="25146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66377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CNN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Absent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FE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 anchor="ctr">
                    <a:solidFill>
                      <a:srgbClr val="F4F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1568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Present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0F6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968</a:t>
                      </a:r>
                    </a:p>
                  </a:txBody>
                  <a:tcPr anchor="ctr">
                    <a:solidFill>
                      <a:srgbClr val="0569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44780"/>
                  </a:ext>
                </a:extLst>
              </a:tr>
            </a:tbl>
          </a:graphicData>
        </a:graphic>
      </p:graphicFrame>
      <p:sp>
        <p:nvSpPr>
          <p:cNvPr id="7" name="TextBox 18"/>
          <p:cNvSpPr txBox="1"/>
          <p:nvPr/>
        </p:nvSpPr>
        <p:spPr>
          <a:xfrm>
            <a:off x="6230456" y="3797442"/>
            <a:ext cx="1937427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B050"/>
                </a:solidFill>
              </a:rPr>
              <a:t>68.6%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7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713"/>
            <a:ext cx="5421854" cy="3606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4287"/>
            <a:ext cx="3055172" cy="130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24237" r="52109" b="24078"/>
          <a:stretch/>
        </p:blipFill>
        <p:spPr>
          <a:xfrm>
            <a:off x="398035" y="854784"/>
            <a:ext cx="3309870" cy="633858"/>
          </a:xfrm>
          <a:prstGeom prst="rect">
            <a:avLst/>
          </a:prstGeom>
        </p:spPr>
      </p:pic>
      <p:pic>
        <p:nvPicPr>
          <p:cNvPr id="7" name="realTimeUltrasoundDetec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1443" y="1225473"/>
            <a:ext cx="4462537" cy="25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9155" y="803850"/>
            <a:ext cx="792826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000" dirty="0"/>
              <a:t>So just to summarise:</a:t>
            </a:r>
          </a:p>
          <a:p>
            <a:pPr marL="571500" indent="-571500" algn="ctr">
              <a:buFontTx/>
              <a:buChar char="-"/>
            </a:pPr>
            <a:r>
              <a:rPr lang="en-ZA" sz="3000" dirty="0"/>
              <a:t>Needle detection and guidance is useful, but conventionally has issues that can be approved on with engineering.</a:t>
            </a:r>
          </a:p>
          <a:p>
            <a:pPr marL="571500" indent="-571500" algn="ctr">
              <a:buFontTx/>
              <a:buChar char="-"/>
            </a:pPr>
            <a:r>
              <a:rPr lang="en-ZA" sz="3000" dirty="0"/>
              <a:t>We propose automated needle detecting using a CNN.</a:t>
            </a:r>
          </a:p>
          <a:p>
            <a:pPr marL="571500" indent="-571500" algn="ctr">
              <a:buFontTx/>
              <a:buChar char="-"/>
            </a:pPr>
            <a:r>
              <a:rPr lang="en-ZA" sz="3000" dirty="0"/>
              <a:t>These are our results. This is where we can improve.</a:t>
            </a:r>
          </a:p>
          <a:p>
            <a:pPr marL="571500" indent="-571500" algn="ctr">
              <a:buFontTx/>
              <a:buChar char="-"/>
            </a:pP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7866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edle in hay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80" y="184529"/>
            <a:ext cx="4430394" cy="456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881890"/>
            <a:ext cx="6858000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http://www.automatedbuildings.com/news/mar16/reviews/1602180356haystack.html</a:t>
            </a:r>
          </a:p>
        </p:txBody>
      </p:sp>
    </p:spTree>
    <p:extLst>
      <p:ext uri="{BB962C8B-B14F-4D97-AF65-F5344CB8AC3E}">
        <p14:creationId xmlns:p14="http://schemas.microsoft.com/office/powerpoint/2010/main" val="42676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1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68818"/>
            <a:ext cx="715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www.pexels.com under their free licensing policy. Author – </a:t>
            </a:r>
            <a:r>
              <a:rPr lang="en-ZA" dirty="0" err="1">
                <a:solidFill>
                  <a:srgbClr val="FFFFFF"/>
                </a:solidFill>
              </a:rPr>
              <a:t>Amornthep</a:t>
            </a:r>
            <a:r>
              <a:rPr lang="en-ZA" dirty="0">
                <a:solidFill>
                  <a:srgbClr val="FFFFFF"/>
                </a:solidFill>
              </a:rPr>
              <a:t> </a:t>
            </a:r>
            <a:r>
              <a:rPr lang="en-ZA" dirty="0" err="1">
                <a:solidFill>
                  <a:srgbClr val="FFFFFF"/>
                </a:solidFill>
              </a:rPr>
              <a:t>Srina</a:t>
            </a:r>
            <a:endParaRPr lang="en-ZA" dirty="0">
              <a:solidFill>
                <a:srgbClr val="FFFFFF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 rot="751728">
            <a:off x="3723009" y="2176167"/>
            <a:ext cx="1200152" cy="599751"/>
          </a:xfrm>
          <a:prstGeom prst="ellipse">
            <a:avLst/>
          </a:prstGeom>
          <a:solidFill>
            <a:srgbClr val="775976">
              <a:alpha val="56863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14900"/>
          </a:xfrm>
          <a:prstGeom prst="rect">
            <a:avLst/>
          </a:prstGeom>
        </p:spPr>
      </p:pic>
      <p:pic>
        <p:nvPicPr>
          <p:cNvPr id="2" name="Lymph_Node_biops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0790" y="2260600"/>
            <a:ext cx="5933209" cy="2654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8818"/>
            <a:ext cx="6378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Wikimedia Commons under GNU licence. Author – </a:t>
            </a:r>
            <a:r>
              <a:rPr lang="en-ZA" dirty="0" err="1">
                <a:solidFill>
                  <a:srgbClr val="FFFFFF"/>
                </a:solidFill>
              </a:rPr>
              <a:t>MrArifnajafov</a:t>
            </a:r>
            <a:r>
              <a:rPr lang="en-ZA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737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9545" y="1049482"/>
            <a:ext cx="7928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ZA" sz="4800" dirty="0"/>
          </a:p>
        </p:txBody>
      </p:sp>
      <p:pic>
        <p:nvPicPr>
          <p:cNvPr id="2" name="Noisy Ultras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51" b="15736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8818"/>
            <a:ext cx="6378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Wikimedia Commons under GNU licence. Author – </a:t>
            </a:r>
            <a:r>
              <a:rPr lang="en-ZA" dirty="0" err="1">
                <a:solidFill>
                  <a:srgbClr val="FFFFFF"/>
                </a:solidFill>
              </a:rPr>
              <a:t>MrArifnajafov</a:t>
            </a:r>
            <a:r>
              <a:rPr lang="en-ZA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5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1"/>
            <a:ext cx="5036155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16" y="165101"/>
            <a:ext cx="4248908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77" y="165102"/>
            <a:ext cx="5505450" cy="44831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7946" y="165100"/>
            <a:ext cx="5429250" cy="44831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54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qwu3-808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5881255" cy="4770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843418"/>
            <a:ext cx="8196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Wikimedia Commons under CCA-S 3.0 licence. Author – </a:t>
            </a:r>
            <a:r>
              <a:rPr lang="en-ZA" dirty="0" err="1">
                <a:solidFill>
                  <a:srgbClr val="FFFFFF"/>
                </a:solidFill>
              </a:rPr>
              <a:t>Moroder</a:t>
            </a:r>
            <a:r>
              <a:rPr lang="en-ZA" dirty="0">
                <a:solidFill>
                  <a:srgbClr val="FFFFFF"/>
                </a:solidFill>
              </a:rPr>
              <a:t>. USMC public domain.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4" y="0"/>
            <a:ext cx="3262746" cy="2186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r="-16044"/>
          <a:stretch/>
        </p:blipFill>
        <p:spPr>
          <a:xfrm>
            <a:off x="5881254" y="2186039"/>
            <a:ext cx="3885046" cy="25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955960"/>
            <a:ext cx="792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ZA" sz="3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6018"/>
          <a:stretch/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43418"/>
            <a:ext cx="6340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Retrieved from Wikimedia Commons under CCA-SA 4.0 licence. Author – Keeve</a:t>
            </a:r>
          </a:p>
        </p:txBody>
      </p:sp>
    </p:spTree>
    <p:extLst>
      <p:ext uri="{BB962C8B-B14F-4D97-AF65-F5344CB8AC3E}">
        <p14:creationId xmlns:p14="http://schemas.microsoft.com/office/powerpoint/2010/main" val="14826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18" y="187687"/>
            <a:ext cx="51435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18" y="187687"/>
            <a:ext cx="51435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18" y="187687"/>
            <a:ext cx="5143500" cy="5143500"/>
          </a:xfrm>
          <a:prstGeom prst="rect">
            <a:avLst/>
          </a:prstGeom>
        </p:spPr>
      </p:pic>
      <p:pic>
        <p:nvPicPr>
          <p:cNvPr id="1027" name="Picture 3" descr="C:\Users\virginia\Desktop\hamlyn project\needle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94" y="278658"/>
            <a:ext cx="1843048" cy="14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81" y="604601"/>
            <a:ext cx="2624000" cy="159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1"/>
          <a:stretch/>
        </p:blipFill>
        <p:spPr>
          <a:xfrm>
            <a:off x="4591840" y="1607821"/>
            <a:ext cx="734095" cy="255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L 0.19271 0.26481 " pathEditMode="relative" rAng="0" ptsTypes="AA">
                                      <p:cBhvr>
                                        <p:cTn id="17" dur="3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1324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_Coll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849"/>
          <a:stretch/>
        </p:blipFill>
        <p:spPr>
          <a:xfrm>
            <a:off x="0" y="0"/>
            <a:ext cx="9144000" cy="4894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83727"/>
            <a:ext cx="74527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Equipment used courtesy of the Hamlyn Centre at Imperial College London, St. Mary’s campus</a:t>
            </a:r>
          </a:p>
        </p:txBody>
      </p:sp>
    </p:spTree>
    <p:extLst>
      <p:ext uri="{BB962C8B-B14F-4D97-AF65-F5344CB8AC3E}">
        <p14:creationId xmlns:p14="http://schemas.microsoft.com/office/powerpoint/2010/main" val="23451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Imperial College Postgraduate Template">
  <a:themeElements>
    <a:clrScheme name="Imperial College Postgraduate Template">
      <a:dk1>
        <a:srgbClr val="000000"/>
      </a:dk1>
      <a:lt1>
        <a:sysClr val="window" lastClr="FFFFFF"/>
      </a:lt1>
      <a:dk2>
        <a:srgbClr val="002147"/>
      </a:dk2>
      <a:lt2>
        <a:srgbClr val="EBEEEE"/>
      </a:lt2>
      <a:accent1>
        <a:srgbClr val="003E74"/>
      </a:accent1>
      <a:accent2>
        <a:srgbClr val="006EAF"/>
      </a:accent2>
      <a:accent3>
        <a:srgbClr val="0085CA"/>
      </a:accent3>
      <a:accent4>
        <a:srgbClr val="0CA1CD"/>
      </a:accent4>
      <a:accent5>
        <a:srgbClr val="9D9D9D"/>
      </a:accent5>
      <a:accent6>
        <a:srgbClr val="D4EFFC"/>
      </a:accent6>
      <a:hlink>
        <a:srgbClr val="0563C1"/>
      </a:hlink>
      <a:folHlink>
        <a:srgbClr val="772583"/>
      </a:folHlink>
    </a:clrScheme>
    <a:fontScheme name="Imperial College Postgradu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4417</TotalTime>
  <Words>632</Words>
  <Application>Microsoft Office PowerPoint</Application>
  <PresentationFormat>On-screen Show (16:9)</PresentationFormat>
  <Paragraphs>129</Paragraphs>
  <Slides>18</Slides>
  <Notes>15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AbsaraSansHeadOT-Bold</vt:lpstr>
      <vt:lpstr>Arial</vt:lpstr>
      <vt:lpstr>Calibri</vt:lpstr>
      <vt:lpstr>Wingdings</vt:lpstr>
      <vt:lpstr>Imperial College Postgraduate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Araujo</dc:creator>
  <cp:lastModifiedBy>Michael A. Kokko</cp:lastModifiedBy>
  <cp:revision>768</cp:revision>
  <dcterms:created xsi:type="dcterms:W3CDTF">2016-05-23T13:40:31Z</dcterms:created>
  <dcterms:modified xsi:type="dcterms:W3CDTF">2018-12-07T12:31:23Z</dcterms:modified>
</cp:coreProperties>
</file>